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g+nrqitgMYhDLw4xBiw5CXfwul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7594"/>
  </p:normalViewPr>
  <p:slideViewPr>
    <p:cSldViewPr snapToGrid="0">
      <p:cViewPr>
        <p:scale>
          <a:sx n="102" d="100"/>
          <a:sy n="102" d="100"/>
        </p:scale>
        <p:origin x="19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bb2f58a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5bb2f58a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8f8e4be0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58f8e4be05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58f8e4be05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8f8e4be05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58f8e4be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d95ca744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5d95ca744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15d95ca744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59783ad6b2_0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159783ad6b2_0_18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Review Together</a:t>
            </a:r>
            <a:endParaRPr/>
          </a:p>
        </p:txBody>
      </p:sp>
      <p:sp>
        <p:nvSpPr>
          <p:cNvPr id="213" name="Google Shape;213;g159783ad6b2_0_18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cf4cadd0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5cf4cadd0b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5" name="Google Shape;95;g15cf4cadd0b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03" name="Google Shape;10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bb2f585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5bb2f585d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10" name="Google Shape;110;g25bb2f585d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:notes"/>
          <p:cNvSpPr txBox="1"/>
          <p:nvPr/>
        </p:nvSpPr>
        <p:spPr>
          <a:xfrm>
            <a:off x="3884613" y="8685213"/>
            <a:ext cx="29638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00" tIns="46325" rIns="89100" bIns="46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00" tIns="46325" rIns="89100" bIns="46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bb2f585d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bb2f585d3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25bb2f585d3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8f8e4be0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158f8e4be05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➔"/>
            </a:pPr>
            <a:endParaRPr sz="1400" dirty="0"/>
          </a:p>
        </p:txBody>
      </p:sp>
      <p:sp>
        <p:nvSpPr>
          <p:cNvPr id="130" name="Google Shape;130;g158f8e4be05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9783ad6b2_0_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59783ad6b2_0_9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37" name="Google Shape;137;g159783ad6b2_0_9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0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body" idx="1"/>
          </p:nvPr>
        </p:nvSpPr>
        <p:spPr>
          <a:xfrm rot="5400000">
            <a:off x="3020218" y="459582"/>
            <a:ext cx="31035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2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2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6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body" idx="1"/>
          </p:nvPr>
        </p:nvSpPr>
        <p:spPr>
          <a:xfrm>
            <a:off x="457200" y="1968500"/>
            <a:ext cx="40386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body" idx="2"/>
          </p:nvPr>
        </p:nvSpPr>
        <p:spPr>
          <a:xfrm>
            <a:off x="4648200" y="1968500"/>
            <a:ext cx="4038600" cy="415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8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40" descr="/Users/mpquinla/Desktop/NC State Extension Logos/ncstate-extension-red-ppt-header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nTK75LbG6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ld.ca.uky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xtension.ca.uky.edu/content/about-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quickfacts/k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short-reads/2020/04/07/education-levels-of-recent-latino-immigrants-in-the-u-s-reached-new-highs-as-of-2018/ft_20-04-07_latinoeducation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valuation.ces.ncsu.edu/dat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untyhealthrankings.org/" TargetMode="External"/><Relationship Id="rId4" Type="http://schemas.openxmlformats.org/officeDocument/2006/relationships/hyperlink" Target="https://www.census.gov/quickfacts/fact/table/columbuscountynorthcarolina,NC/PST0452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209325" y="946950"/>
            <a:ext cx="7391400" cy="52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Beyond Language Barriers: Strategies to Engage with Latinx Communities </a:t>
            </a:r>
            <a:b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4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Cintia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Aguilar and Roberto Rosales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Virtual Idea Symposium</a:t>
            </a:r>
            <a:endParaRPr sz="24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dirty="0">
                <a:solidFill>
                  <a:srgbClr val="666666"/>
                </a:solidFill>
              </a:rPr>
              <a:t>Department of Community &amp; Leadership Development</a:t>
            </a: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University of Kentucky </a:t>
            </a: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bb2f58af2_0_0"/>
          <p:cNvSpPr txBox="1">
            <a:spLocks noGrp="1"/>
          </p:cNvSpPr>
          <p:nvPr>
            <p:ph type="title"/>
          </p:nvPr>
        </p:nvSpPr>
        <p:spPr>
          <a:xfrm>
            <a:off x="490200" y="912259"/>
            <a:ext cx="84327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works…</a:t>
            </a:r>
            <a:br>
              <a:rPr lang="en-US" sz="4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dirty="0">
              <a:solidFill>
                <a:srgbClr val="434343"/>
              </a:solidFill>
            </a:endParaRPr>
          </a:p>
        </p:txBody>
      </p:sp>
      <p:sp>
        <p:nvSpPr>
          <p:cNvPr id="167" name="Google Shape;167;g25bb2f58af2_0_0"/>
          <p:cNvSpPr txBox="1">
            <a:spLocks noGrp="1"/>
          </p:cNvSpPr>
          <p:nvPr>
            <p:ph type="body" idx="1"/>
          </p:nvPr>
        </p:nvSpPr>
        <p:spPr>
          <a:xfrm>
            <a:off x="490200" y="1661350"/>
            <a:ext cx="8163600" cy="474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➔"/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intentional </a:t>
            </a:r>
            <a:endParaRPr lang="en-US" sz="2900" dirty="0">
              <a:latin typeface="Calibri"/>
              <a:ea typeface="Calibri"/>
              <a:cs typeface="Calibri"/>
              <a:sym typeface="Calibri"/>
            </a:endParaRPr>
          </a:p>
          <a:p>
            <a:pPr lvl="1" indent="-457200">
              <a:spcBef>
                <a:spcPts val="0"/>
              </a:spcBef>
              <a:buClr>
                <a:schemeClr val="tx1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Learn about the culture and context in which they live </a:t>
            </a:r>
          </a:p>
          <a:p>
            <a:pPr lvl="2" indent="-457200"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Are there cultural differences in reference to specific topics, services, or programs? </a:t>
            </a:r>
            <a:endParaRPr lang="en-US" sz="2800" dirty="0">
              <a:ea typeface="Calibri"/>
            </a:endParaRPr>
          </a:p>
          <a:p>
            <a:pPr lvl="2" indent="-457200"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Learn how they communicate i.e. social media vs word of mouth</a:t>
            </a:r>
          </a:p>
          <a:p>
            <a:pPr lvl="2" indent="-457200"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Learn about the challenges to access resources</a:t>
            </a:r>
          </a:p>
          <a:p>
            <a:pPr lvl="2" indent="-457200">
              <a:spcBef>
                <a:spcPts val="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Do not assume, if unsure, ask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8f8e4be05_0_22"/>
          <p:cNvSpPr txBox="1">
            <a:spLocks noGrp="1"/>
          </p:cNvSpPr>
          <p:nvPr>
            <p:ph type="body" idx="1"/>
          </p:nvPr>
        </p:nvSpPr>
        <p:spPr>
          <a:xfrm>
            <a:off x="457200" y="1713900"/>
            <a:ext cx="8229600" cy="4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➔"/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Build relationships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i="1" dirty="0"/>
              <a:t>If you really want to make a friend,</a:t>
            </a:r>
            <a:endParaRPr sz="2800" i="1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i="1" dirty="0"/>
              <a:t>Go to someone’s house</a:t>
            </a:r>
            <a:endParaRPr sz="2800" i="1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i="1" dirty="0"/>
              <a:t>Ad eat with them</a:t>
            </a:r>
            <a:endParaRPr sz="2800" i="1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i="1" dirty="0"/>
              <a:t>The people who give you their food</a:t>
            </a:r>
            <a:endParaRPr sz="2800" i="1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800" i="1" dirty="0"/>
              <a:t>Give to their heart!</a:t>
            </a:r>
            <a:endParaRPr sz="2800" i="1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5029200" lvl="0" indent="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Cesar Chavez</a:t>
            </a:r>
            <a:endParaRPr b="1" dirty="0"/>
          </a:p>
        </p:txBody>
      </p:sp>
      <p:sp>
        <p:nvSpPr>
          <p:cNvPr id="174" name="Google Shape;174;g158f8e4be05_0_22"/>
          <p:cNvSpPr txBox="1">
            <a:spLocks noGrp="1"/>
          </p:cNvSpPr>
          <p:nvPr>
            <p:ph type="title"/>
          </p:nvPr>
        </p:nvSpPr>
        <p:spPr>
          <a:xfrm>
            <a:off x="457200" y="645588"/>
            <a:ext cx="8229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works…</a:t>
            </a:r>
            <a:br>
              <a:rPr lang="en-US" sz="4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  <p:pic>
        <p:nvPicPr>
          <p:cNvPr id="175" name="Google Shape;175;g158f8e4be05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552" y="819475"/>
            <a:ext cx="1159725" cy="174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471325" y="830674"/>
            <a:ext cx="84327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works... </a:t>
            </a:r>
            <a:br>
              <a:rPr lang="en-US" sz="4400" i="1" dirty="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400" i="1" dirty="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36"/>
          <p:cNvSpPr txBox="1">
            <a:spLocks noGrp="1"/>
          </p:cNvSpPr>
          <p:nvPr>
            <p:ph type="body" idx="1"/>
          </p:nvPr>
        </p:nvSpPr>
        <p:spPr>
          <a:xfrm>
            <a:off x="471325" y="1535000"/>
            <a:ext cx="8343900" cy="48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➔"/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 a partners team </a:t>
            </a:r>
            <a:endParaRPr sz="3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65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Hold a community partners meeting and identify your team </a:t>
            </a:r>
            <a:endParaRPr lang="en-US" sz="3000" dirty="0">
              <a:ea typeface="Calibri"/>
            </a:endParaRPr>
          </a:p>
          <a:p>
            <a:pPr marL="965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Who is your cultural broker? Who do they trust?</a:t>
            </a:r>
            <a:endParaRPr lang="en-US" sz="3000" dirty="0">
              <a:ea typeface="Calibri"/>
            </a:endParaRPr>
          </a:p>
          <a:p>
            <a:pPr marL="965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Recruit bilingual and bicultural volunteers </a:t>
            </a:r>
          </a:p>
          <a:p>
            <a:pPr marL="965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Be persistent and consistent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0005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None/>
            </a:pPr>
            <a:endParaRPr sz="2800" dirty="0"/>
          </a:p>
          <a:p>
            <a:pPr marL="1314450" lvl="3" indent="-3175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ourier New"/>
              <a:buNone/>
            </a:pPr>
            <a:endParaRPr sz="2200" dirty="0">
              <a:latin typeface="Cambria"/>
              <a:ea typeface="Cambria"/>
              <a:cs typeface="Cambria"/>
              <a:sym typeface="Cambria"/>
            </a:endParaRPr>
          </a:p>
          <a:p>
            <a:pPr marL="457200" lvl="1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8f8e4be05_0_10"/>
          <p:cNvSpPr txBox="1">
            <a:spLocks noGrp="1"/>
          </p:cNvSpPr>
          <p:nvPr>
            <p:ph type="title"/>
          </p:nvPr>
        </p:nvSpPr>
        <p:spPr>
          <a:xfrm>
            <a:off x="504239" y="893304"/>
            <a:ext cx="84327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i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works... </a:t>
            </a:r>
            <a:br>
              <a:rPr lang="en-US" sz="4400" i="1" dirty="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400" i="1" dirty="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g158f8e4be05_0_10"/>
          <p:cNvSpPr txBox="1">
            <a:spLocks noGrp="1"/>
          </p:cNvSpPr>
          <p:nvPr>
            <p:ph type="body" idx="1"/>
          </p:nvPr>
        </p:nvSpPr>
        <p:spPr>
          <a:xfrm>
            <a:off x="504239" y="1643550"/>
            <a:ext cx="8343900" cy="456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➔"/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Organizational change</a:t>
            </a:r>
            <a:endParaRPr lang="en-US" dirty="0">
              <a:solidFill>
                <a:srgbClr val="FF0000"/>
              </a:solidFill>
              <a:ea typeface="Calibri"/>
            </a:endParaRPr>
          </a:p>
          <a:p>
            <a:pPr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Commit resources</a:t>
            </a:r>
          </a:p>
          <a:p>
            <a:pPr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Identify State and County resources and tools available i.e. translation and interpretation funding</a:t>
            </a:r>
          </a:p>
          <a:p>
            <a:pPr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Provide staff development training</a:t>
            </a:r>
            <a:endParaRPr lang="en-US" sz="3000" dirty="0">
              <a:ea typeface="Calibri"/>
            </a:endParaRPr>
          </a:p>
          <a:p>
            <a:pPr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Hire language and cultural skills you need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d95ca744c_0_8"/>
          <p:cNvSpPr txBox="1">
            <a:spLocks noGrp="1"/>
          </p:cNvSpPr>
          <p:nvPr>
            <p:ph type="title"/>
          </p:nvPr>
        </p:nvSpPr>
        <p:spPr>
          <a:xfrm>
            <a:off x="457200" y="530254"/>
            <a:ext cx="82296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600" i="1">
                <a:latin typeface="Calibri"/>
                <a:ea typeface="Calibri"/>
                <a:cs typeface="Calibri"/>
                <a:sym typeface="Calibri"/>
              </a:rPr>
              <a:t>Working beyond </a:t>
            </a:r>
            <a:br>
              <a:rPr lang="en-US" sz="4600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Programming as Usual</a:t>
            </a:r>
            <a:r>
              <a:rPr lang="en-US" sz="4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194" name="Google Shape;194;g15d95ca744c_0_8"/>
          <p:cNvGrpSpPr/>
          <p:nvPr/>
        </p:nvGrpSpPr>
        <p:grpSpPr>
          <a:xfrm>
            <a:off x="0" y="2467582"/>
            <a:ext cx="2726700" cy="3482843"/>
            <a:chOff x="70700" y="1189989"/>
            <a:chExt cx="2726700" cy="3482843"/>
          </a:xfrm>
        </p:grpSpPr>
        <p:sp>
          <p:nvSpPr>
            <p:cNvPr id="195" name="Google Shape;195;g15d95ca744c_0_8"/>
            <p:cNvSpPr/>
            <p:nvPr/>
          </p:nvSpPr>
          <p:spPr>
            <a:xfrm>
              <a:off x="7070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EA9999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endParaRPr sz="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Self-Reflection &amp; Intentionality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g15d95ca744c_0_8"/>
            <p:cNvSpPr txBox="1"/>
            <p:nvPr/>
          </p:nvSpPr>
          <p:spPr>
            <a:xfrm>
              <a:off x="256875" y="2057132"/>
              <a:ext cx="2059200" cy="26157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Am I ready to engage with new audience?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there organizational support?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Leave Comfort Zone </a:t>
              </a:r>
              <a:endPara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g15d95ca744c_0_8"/>
          <p:cNvGrpSpPr/>
          <p:nvPr/>
        </p:nvGrpSpPr>
        <p:grpSpPr>
          <a:xfrm>
            <a:off x="2390675" y="2467568"/>
            <a:ext cx="2541300" cy="3482850"/>
            <a:chOff x="2390700" y="228450"/>
            <a:chExt cx="2541300" cy="3482850"/>
          </a:xfrm>
        </p:grpSpPr>
        <p:sp>
          <p:nvSpPr>
            <p:cNvPr id="198" name="Google Shape;198;g15d95ca744c_0_8"/>
            <p:cNvSpPr/>
            <p:nvPr/>
          </p:nvSpPr>
          <p:spPr>
            <a:xfrm>
              <a:off x="2390700" y="228450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EA9999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Innovation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g15d95ca744c_0_8"/>
            <p:cNvSpPr txBox="1"/>
            <p:nvPr/>
          </p:nvSpPr>
          <p:spPr>
            <a:xfrm>
              <a:off x="2523977" y="1095600"/>
              <a:ext cx="1905000" cy="26157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need to be done differently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your goal?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Know the new audience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g15d95ca744c_0_8"/>
          <p:cNvGrpSpPr/>
          <p:nvPr/>
        </p:nvGrpSpPr>
        <p:grpSpPr>
          <a:xfrm>
            <a:off x="4428949" y="2467468"/>
            <a:ext cx="2541300" cy="3483050"/>
            <a:chOff x="4329974" y="1189775"/>
            <a:chExt cx="2541300" cy="3483050"/>
          </a:xfrm>
        </p:grpSpPr>
        <p:sp>
          <p:nvSpPr>
            <p:cNvPr id="201" name="Google Shape;201;g15d95ca744c_0_8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EA9999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Partnerships 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g15d95ca744c_0_8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Who are your community partners?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Establish and nurture new partnerships 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g15d95ca744c_0_8"/>
          <p:cNvGrpSpPr/>
          <p:nvPr/>
        </p:nvGrpSpPr>
        <p:grpSpPr>
          <a:xfrm>
            <a:off x="6495714" y="2467468"/>
            <a:ext cx="2541300" cy="3483050"/>
            <a:chOff x="6396739" y="1189775"/>
            <a:chExt cx="2541300" cy="3483050"/>
          </a:xfrm>
        </p:grpSpPr>
        <p:sp>
          <p:nvSpPr>
            <p:cNvPr id="204" name="Google Shape;204;g15d95ca744c_0_8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EA9999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Review </a:t>
              </a:r>
              <a:endPara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g15d95ca744c_0_8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Identify lessons learned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Revise engagement plan</a:t>
              </a: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6" name="Google Shape;206;g15d95ca744c_0_8"/>
          <p:cNvSpPr/>
          <p:nvPr/>
        </p:nvSpPr>
        <p:spPr>
          <a:xfrm>
            <a:off x="1148350" y="4698425"/>
            <a:ext cx="209400" cy="4383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5d95ca744c_0_8"/>
          <p:cNvSpPr/>
          <p:nvPr/>
        </p:nvSpPr>
        <p:spPr>
          <a:xfrm>
            <a:off x="3378750" y="4698425"/>
            <a:ext cx="209400" cy="4383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5d95ca744c_0_8"/>
          <p:cNvSpPr/>
          <p:nvPr/>
        </p:nvSpPr>
        <p:spPr>
          <a:xfrm>
            <a:off x="5609150" y="4401525"/>
            <a:ext cx="209400" cy="4383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5d95ca744c_0_8"/>
          <p:cNvSpPr/>
          <p:nvPr/>
        </p:nvSpPr>
        <p:spPr>
          <a:xfrm>
            <a:off x="7585625" y="4327700"/>
            <a:ext cx="209400" cy="4383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9783ad6b2_0_1887"/>
          <p:cNvSpPr txBox="1">
            <a:spLocks noGrp="1"/>
          </p:cNvSpPr>
          <p:nvPr>
            <p:ph type="title"/>
          </p:nvPr>
        </p:nvSpPr>
        <p:spPr>
          <a:xfrm>
            <a:off x="457200" y="637066"/>
            <a:ext cx="8229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800" i="1" dirty="0">
                <a:solidFill>
                  <a:srgbClr val="434343"/>
                </a:solidFill>
              </a:rPr>
              <a:t>Brainstorm </a:t>
            </a:r>
            <a:endParaRPr sz="4800" i="1" dirty="0">
              <a:solidFill>
                <a:srgbClr val="434343"/>
              </a:solidFill>
            </a:endParaRPr>
          </a:p>
        </p:txBody>
      </p:sp>
      <p:sp>
        <p:nvSpPr>
          <p:cNvPr id="216" name="Google Shape;216;g159783ad6b2_0_1887"/>
          <p:cNvSpPr txBox="1">
            <a:spLocks noGrp="1"/>
          </p:cNvSpPr>
          <p:nvPr>
            <p:ph type="body" idx="1"/>
          </p:nvPr>
        </p:nvSpPr>
        <p:spPr>
          <a:xfrm>
            <a:off x="457200" y="1981344"/>
            <a:ext cx="8468700" cy="3813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800" b="1" dirty="0">
                <a:solidFill>
                  <a:srgbClr val="FF0000"/>
                </a:solidFill>
              </a:rPr>
              <a:t>What resources are available?</a:t>
            </a:r>
            <a:endParaRPr sz="3800" b="1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b="1" dirty="0">
              <a:solidFill>
                <a:srgbClr val="FF0000"/>
              </a:solidFill>
            </a:endParaRPr>
          </a:p>
          <a:p>
            <a:pPr marL="4953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3000" dirty="0"/>
              <a:t>Get to know your community </a:t>
            </a:r>
          </a:p>
          <a:p>
            <a:pPr marL="4953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3000" dirty="0"/>
              <a:t>State and County office resources</a:t>
            </a:r>
          </a:p>
          <a:p>
            <a:pPr marL="495300" lvl="0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000"/>
              <a:buFont typeface="Arial" panose="020B0604020202020204" pitchFamily="34" charset="0"/>
              <a:buChar char="•"/>
            </a:pPr>
            <a:r>
              <a:rPr lang="en-US" sz="3000" dirty="0"/>
              <a:t>Extension translation and interpreting resources</a:t>
            </a:r>
          </a:p>
          <a:p>
            <a:pPr marL="952500" lvl="1" indent="-457200">
              <a:buSzPts val="3000"/>
              <a:buFont typeface="Courier New" panose="02070309020205020404" pitchFamily="49" charset="0"/>
              <a:buChar char="o"/>
            </a:pPr>
            <a:r>
              <a:rPr lang="en-US" sz="2800" dirty="0"/>
              <a:t>How to use them? </a:t>
            </a:r>
            <a:endParaRPr sz="2800" dirty="0"/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30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>
            <a:spLocks noGrp="1"/>
          </p:cNvSpPr>
          <p:nvPr>
            <p:ph type="title"/>
          </p:nvPr>
        </p:nvSpPr>
        <p:spPr>
          <a:xfrm>
            <a:off x="457200" y="900113"/>
            <a:ext cx="82296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Gracias!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2" name="Google Shape;222;p39"/>
          <p:cNvSpPr txBox="1">
            <a:spLocks noGrp="1"/>
          </p:cNvSpPr>
          <p:nvPr>
            <p:ph type="body" idx="1"/>
          </p:nvPr>
        </p:nvSpPr>
        <p:spPr>
          <a:xfrm>
            <a:off x="457200" y="2524050"/>
            <a:ext cx="82296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743200" lvl="0" indent="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5400" b="1"/>
              <a:t>Q &amp; A</a:t>
            </a:r>
            <a:endParaRPr sz="5400" b="1"/>
          </a:p>
        </p:txBody>
      </p:sp>
      <p:pic>
        <p:nvPicPr>
          <p:cNvPr id="223" name="Google Shape;22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8500" y="2617100"/>
            <a:ext cx="1145350" cy="24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cf4cadd0b_1_0"/>
          <p:cNvSpPr txBox="1">
            <a:spLocks noGrp="1"/>
          </p:cNvSpPr>
          <p:nvPr>
            <p:ph type="title"/>
          </p:nvPr>
        </p:nvSpPr>
        <p:spPr>
          <a:xfrm>
            <a:off x="299400" y="683925"/>
            <a:ext cx="83874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400" i="1">
                <a:latin typeface="Calibri"/>
                <a:ea typeface="Calibri"/>
                <a:cs typeface="Calibri"/>
                <a:sym typeface="Calibri"/>
              </a:rPr>
              <a:t>A bit of respectful humor might be a good start…</a:t>
            </a:r>
            <a:endParaRPr sz="34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5cf4cadd0b_1_0"/>
          <p:cNvSpPr txBox="1"/>
          <p:nvPr/>
        </p:nvSpPr>
        <p:spPr>
          <a:xfrm>
            <a:off x="1845125" y="2286000"/>
            <a:ext cx="509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g15cf4cadd0b_1_0" title="COMU1030 - language barrier (poor communication)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2300" y="1815325"/>
            <a:ext cx="6199400" cy="46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539200" y="457825"/>
            <a:ext cx="72681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Why… </a:t>
            </a:r>
            <a:endParaRPr i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420450" y="1602625"/>
            <a:ext cx="83031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6776"/>
              <a:buFont typeface="Arial"/>
              <a:buNone/>
            </a:pPr>
            <a:r>
              <a:rPr lang="en-US" sz="4108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4108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38596"/>
              <a:buNone/>
            </a:pPr>
            <a:r>
              <a:rPr lang="en-US" sz="285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UKY Community and Leadership Development </a:t>
            </a:r>
            <a:endParaRPr sz="28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36065"/>
              <a:buNone/>
            </a:pPr>
            <a:r>
              <a:rPr lang="en-US" sz="305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50" i="1">
                <a:latin typeface="Calibri"/>
                <a:ea typeface="Calibri"/>
                <a:cs typeface="Calibri"/>
                <a:sym typeface="Calibri"/>
              </a:rPr>
              <a:t>As scholars, teachers, and practitioners in a multidisciplinary social sciences department, we create new knowledge through research, Extension and outreach. We develop and empower our students, organizations and communities to envision and achieve sustainable and equitable futures.”</a:t>
            </a:r>
            <a:endParaRPr sz="305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en-US" sz="2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UKY - Cooperative Extension Service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200"/>
              </a:spcAft>
              <a:buClr>
                <a:schemeClr val="dk1"/>
              </a:buClr>
              <a:buSzPct val="36065"/>
              <a:buNone/>
            </a:pPr>
            <a:r>
              <a:rPr lang="en-US" sz="305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050" i="1">
                <a:latin typeface="Calibri"/>
                <a:ea typeface="Calibri"/>
                <a:cs typeface="Calibri"/>
                <a:sym typeface="Calibri"/>
              </a:rPr>
              <a:t>Our mission, simply stated, is to make a difference in the lives of Kentucky citizens through research-based education</a:t>
            </a:r>
            <a:r>
              <a:rPr lang="en-US" sz="3050"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bb2f585d3_0_1"/>
          <p:cNvSpPr txBox="1">
            <a:spLocks noGrp="1"/>
          </p:cNvSpPr>
          <p:nvPr>
            <p:ph type="title"/>
          </p:nvPr>
        </p:nvSpPr>
        <p:spPr>
          <a:xfrm>
            <a:off x="539200" y="457825"/>
            <a:ext cx="72681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Why… </a:t>
            </a:r>
            <a:endParaRPr i="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5bb2f585d3_0_1"/>
          <p:cNvSpPr txBox="1">
            <a:spLocks noGrp="1"/>
          </p:cNvSpPr>
          <p:nvPr>
            <p:ph type="body" idx="1"/>
          </p:nvPr>
        </p:nvSpPr>
        <p:spPr>
          <a:xfrm>
            <a:off x="420450" y="1458250"/>
            <a:ext cx="83031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5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Diversity and demographic shifts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9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Challenge traditional program and engagement models.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Opportunities, lessons learned, and success stories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/>
          <p:nvPr/>
        </p:nvSpPr>
        <p:spPr>
          <a:xfrm>
            <a:off x="1181100" y="536525"/>
            <a:ext cx="7010400" cy="1569900"/>
          </a:xfrm>
          <a:prstGeom prst="rect">
            <a:avLst/>
          </a:prstGeom>
          <a:solidFill>
            <a:srgbClr val="FFFFFF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1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Latinx Population Growth in </a:t>
            </a:r>
            <a:r>
              <a:rPr lang="en-US" sz="4800" b="1" i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Kentucky </a:t>
            </a:r>
            <a:endParaRPr sz="4800" b="1" i="1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364820" y="1818326"/>
            <a:ext cx="8414359" cy="484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			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                			</a:t>
            </a:r>
            <a:r>
              <a:rPr lang="en-US" sz="37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sz="3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000"/>
              <a:buFont typeface="Noto Sans Symbol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Alone (no Hispanic)			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83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Noto Sans Symbols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or African-American Alone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    	  8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Noto Sans Symbols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Latinos/Hispanics	     	  		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  4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Noto Sans Symbols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Asian Alone 				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	  1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200"/>
              <a:buFont typeface="Noto Sans Symbols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AIAN Alone					 	 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3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200"/>
              <a:buFont typeface="Noto Sans Symbols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1200"/>
              <a:buFont typeface="Noto Sans Symbols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C2"/>
              </a:buClr>
              <a:buSzPts val="1000"/>
              <a:buFont typeface="Noto Sans Symbols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source: </a:t>
            </a:r>
            <a:r>
              <a:rPr lang="en-US" sz="1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https://www.census.gov/quickfacts/ky</a:t>
            </a:r>
            <a:endParaRPr sz="100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A3C2"/>
              </a:buClr>
              <a:buSzPts val="1000"/>
              <a:buFont typeface="Noto Sans Symbols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5bb2f585d3_1_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3400" y="534325"/>
            <a:ext cx="6500149" cy="618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8f8e4be05_0_4"/>
          <p:cNvSpPr txBox="1">
            <a:spLocks noGrp="1"/>
          </p:cNvSpPr>
          <p:nvPr>
            <p:ph type="body" idx="1"/>
          </p:nvPr>
        </p:nvSpPr>
        <p:spPr>
          <a:xfrm>
            <a:off x="801275" y="1501775"/>
            <a:ext cx="7826700" cy="3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800" b="1" i="1">
                <a:solidFill>
                  <a:srgbClr val="434343"/>
                </a:solidFill>
              </a:rPr>
              <a:t>What Is Your Why?</a:t>
            </a:r>
            <a:endParaRPr sz="4800"/>
          </a:p>
        </p:txBody>
      </p:sp>
      <p:pic>
        <p:nvPicPr>
          <p:cNvPr id="133" name="Google Shape;133;g158f8e4be0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200" y="2223501"/>
            <a:ext cx="2572575" cy="385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9783ad6b2_0_946"/>
          <p:cNvSpPr txBox="1">
            <a:spLocks noGrp="1"/>
          </p:cNvSpPr>
          <p:nvPr>
            <p:ph type="title"/>
          </p:nvPr>
        </p:nvSpPr>
        <p:spPr>
          <a:xfrm>
            <a:off x="457200" y="530254"/>
            <a:ext cx="82296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600" i="1">
                <a:latin typeface="Calibri"/>
                <a:ea typeface="Calibri"/>
                <a:cs typeface="Calibri"/>
                <a:sym typeface="Calibri"/>
              </a:rPr>
              <a:t>Working beyond </a:t>
            </a:r>
            <a:br>
              <a:rPr lang="en-US" sz="4600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4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Programming as Usual</a:t>
            </a:r>
            <a:r>
              <a:rPr lang="en-US" sz="46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140" name="Google Shape;140;g159783ad6b2_0_946"/>
          <p:cNvGrpSpPr/>
          <p:nvPr/>
        </p:nvGrpSpPr>
        <p:grpSpPr>
          <a:xfrm>
            <a:off x="0" y="2467582"/>
            <a:ext cx="2726700" cy="3482843"/>
            <a:chOff x="70700" y="1189989"/>
            <a:chExt cx="2726700" cy="3482843"/>
          </a:xfrm>
        </p:grpSpPr>
        <p:sp>
          <p:nvSpPr>
            <p:cNvPr id="141" name="Google Shape;141;g159783ad6b2_0_946"/>
            <p:cNvSpPr/>
            <p:nvPr/>
          </p:nvSpPr>
          <p:spPr>
            <a:xfrm>
              <a:off x="70700" y="1189989"/>
              <a:ext cx="2726700" cy="669000"/>
            </a:xfrm>
            <a:prstGeom prst="homePlate">
              <a:avLst>
                <a:gd name="adj" fmla="val 50000"/>
              </a:avLst>
            </a:prstGeom>
            <a:solidFill>
              <a:srgbClr val="EA9999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endParaRPr sz="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Self-Reflection &amp; Intentionality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2" name="Google Shape;142;g159783ad6b2_0_946"/>
            <p:cNvSpPr txBox="1"/>
            <p:nvPr/>
          </p:nvSpPr>
          <p:spPr>
            <a:xfrm>
              <a:off x="256875" y="2057132"/>
              <a:ext cx="2059200" cy="2615700"/>
            </a:xfrm>
            <a:prstGeom prst="rect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Am I ready to engage with new audience?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there organizational support?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endPara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Leave Comfort Zone </a:t>
              </a:r>
              <a:endParaRPr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g159783ad6b2_0_946"/>
          <p:cNvGrpSpPr/>
          <p:nvPr/>
        </p:nvGrpSpPr>
        <p:grpSpPr>
          <a:xfrm>
            <a:off x="2390675" y="2467568"/>
            <a:ext cx="2541300" cy="3482850"/>
            <a:chOff x="2390700" y="228450"/>
            <a:chExt cx="2541300" cy="3482850"/>
          </a:xfrm>
        </p:grpSpPr>
        <p:sp>
          <p:nvSpPr>
            <p:cNvPr id="144" name="Google Shape;144;g159783ad6b2_0_946"/>
            <p:cNvSpPr/>
            <p:nvPr/>
          </p:nvSpPr>
          <p:spPr>
            <a:xfrm>
              <a:off x="2390700" y="228450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EA9999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mbria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Innovation</a:t>
              </a: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g159783ad6b2_0_946"/>
            <p:cNvSpPr txBox="1"/>
            <p:nvPr/>
          </p:nvSpPr>
          <p:spPr>
            <a:xfrm>
              <a:off x="2523977" y="1095600"/>
              <a:ext cx="1905000" cy="26157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need to be done differently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your goal?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Know the new audience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" name="Google Shape;146;g159783ad6b2_0_946"/>
          <p:cNvGrpSpPr/>
          <p:nvPr/>
        </p:nvGrpSpPr>
        <p:grpSpPr>
          <a:xfrm>
            <a:off x="4428949" y="2467468"/>
            <a:ext cx="2541300" cy="3483050"/>
            <a:chOff x="4329974" y="1189775"/>
            <a:chExt cx="2541300" cy="3483050"/>
          </a:xfrm>
        </p:grpSpPr>
        <p:sp>
          <p:nvSpPr>
            <p:cNvPr id="147" name="Google Shape;147;g159783ad6b2_0_946"/>
            <p:cNvSpPr/>
            <p:nvPr/>
          </p:nvSpPr>
          <p:spPr>
            <a:xfrm>
              <a:off x="4329974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EA9999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New Partnerships </a:t>
              </a:r>
              <a:endPara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g159783ad6b2_0_946"/>
            <p:cNvSpPr txBox="1"/>
            <p:nvPr/>
          </p:nvSpPr>
          <p:spPr>
            <a:xfrm>
              <a:off x="4613553" y="2057125"/>
              <a:ext cx="1905000" cy="26157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Who are your community partners?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Cambria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Establish and nurture new partnerships 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g159783ad6b2_0_946"/>
          <p:cNvGrpSpPr/>
          <p:nvPr/>
        </p:nvGrpSpPr>
        <p:grpSpPr>
          <a:xfrm>
            <a:off x="6495714" y="2467468"/>
            <a:ext cx="2541300" cy="3483050"/>
            <a:chOff x="6396739" y="1189775"/>
            <a:chExt cx="2541300" cy="3483050"/>
          </a:xfrm>
        </p:grpSpPr>
        <p:sp>
          <p:nvSpPr>
            <p:cNvPr id="150" name="Google Shape;150;g159783ad6b2_0_946"/>
            <p:cNvSpPr/>
            <p:nvPr/>
          </p:nvSpPr>
          <p:spPr>
            <a:xfrm>
              <a:off x="6396739" y="1189775"/>
              <a:ext cx="2541300" cy="669000"/>
            </a:xfrm>
            <a:prstGeom prst="chevron">
              <a:avLst>
                <a:gd name="adj" fmla="val 50000"/>
              </a:avLst>
            </a:prstGeom>
            <a:solidFill>
              <a:srgbClr val="EA9999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Review </a:t>
              </a:r>
              <a:endPara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g159783ad6b2_0_946"/>
            <p:cNvSpPr txBox="1"/>
            <p:nvPr/>
          </p:nvSpPr>
          <p:spPr>
            <a:xfrm>
              <a:off x="6714905" y="2057125"/>
              <a:ext cx="1905000" cy="2615700"/>
            </a:xfrm>
            <a:prstGeom prst="rect">
              <a:avLst/>
            </a:prstGeom>
            <a:solidFill>
              <a:srgbClr val="F4CCCC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Identify lessons learned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Revise engagement plan</a:t>
              </a: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2" name="Google Shape;152;g159783ad6b2_0_946"/>
          <p:cNvSpPr/>
          <p:nvPr/>
        </p:nvSpPr>
        <p:spPr>
          <a:xfrm>
            <a:off x="1148350" y="4698425"/>
            <a:ext cx="209400" cy="4383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59783ad6b2_0_946"/>
          <p:cNvSpPr/>
          <p:nvPr/>
        </p:nvSpPr>
        <p:spPr>
          <a:xfrm>
            <a:off x="3374251" y="4698425"/>
            <a:ext cx="209400" cy="4383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59783ad6b2_0_946"/>
          <p:cNvSpPr/>
          <p:nvPr/>
        </p:nvSpPr>
        <p:spPr>
          <a:xfrm>
            <a:off x="5609150" y="4401525"/>
            <a:ext cx="209400" cy="4383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159783ad6b2_0_946"/>
          <p:cNvSpPr/>
          <p:nvPr/>
        </p:nvSpPr>
        <p:spPr>
          <a:xfrm>
            <a:off x="7585625" y="4327700"/>
            <a:ext cx="209400" cy="4383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lin ang="5400012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490200" y="922850"/>
            <a:ext cx="84327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works…</a:t>
            </a:r>
            <a:br>
              <a:rPr lang="en-US" sz="44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dirty="0">
              <a:solidFill>
                <a:srgbClr val="434343"/>
              </a:solidFill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490200" y="1661350"/>
            <a:ext cx="8163600" cy="4311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Char char="➔"/>
            </a:pPr>
            <a:r>
              <a:rPr lang="en-US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intentional </a:t>
            </a:r>
          </a:p>
          <a:p>
            <a:pPr marL="89535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Develop an engagement plan </a:t>
            </a:r>
          </a:p>
          <a:p>
            <a:pPr marL="1352550" lvl="2" indent="-457200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Who? How? When? Where?</a:t>
            </a:r>
          </a:p>
          <a:p>
            <a:pPr marL="895350" lvl="2" indent="0">
              <a:spcBef>
                <a:spcPts val="500"/>
              </a:spcBef>
              <a:buSzPct val="100000"/>
              <a:buNone/>
            </a:pP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  <a:p>
            <a:pPr marL="895350" lvl="1" indent="-457200"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Get to know your community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Extension Data Resources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Census Bureau Quick Facts</a:t>
            </a: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County Health Ranking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CStateExtension_PowerPoint-RedHeader-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613</Words>
  <Application>Microsoft Macintosh PowerPoint</Application>
  <PresentationFormat>On-screen Show (4:3)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Courier New</vt:lpstr>
      <vt:lpstr>Arial</vt:lpstr>
      <vt:lpstr>Cambria</vt:lpstr>
      <vt:lpstr>Times New Roman</vt:lpstr>
      <vt:lpstr>Noto Sans Symbols</vt:lpstr>
      <vt:lpstr>Roboto</vt:lpstr>
      <vt:lpstr>NCStateExtension_PowerPoint-RedHeader-2</vt:lpstr>
      <vt:lpstr>Beyond Language Barriers: Strategies to Engage with Latinx Communities     Cintia Aguilar and Roberto Rosales  Virtual Idea Symposium Department of Community &amp; Leadership Development University of Kentucky </vt:lpstr>
      <vt:lpstr>A bit of respectful humor might be a good start…</vt:lpstr>
      <vt:lpstr>The Why… </vt:lpstr>
      <vt:lpstr>The Why… </vt:lpstr>
      <vt:lpstr>PowerPoint Presentation</vt:lpstr>
      <vt:lpstr>PowerPoint Presentation</vt:lpstr>
      <vt:lpstr>PowerPoint Presentation</vt:lpstr>
      <vt:lpstr>Working beyond  Programming as Usual  </vt:lpstr>
      <vt:lpstr>What works… </vt:lpstr>
      <vt:lpstr>What works… </vt:lpstr>
      <vt:lpstr>What works… </vt:lpstr>
      <vt:lpstr>What works...  </vt:lpstr>
      <vt:lpstr>What works...  </vt:lpstr>
      <vt:lpstr>Working beyond  Programming as Usual  </vt:lpstr>
      <vt:lpstr>Brainstorm 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Language Barriers: Strategies to Engage with Latinx Communities   Cintia Aguilar and Roberto Rosales   Virtual Idea Symposium Department of Community &amp; Leadership Development University of Kentucky </dc:title>
  <dc:creator>Mark B Dearmon</dc:creator>
  <cp:lastModifiedBy>Microsoft Office User</cp:lastModifiedBy>
  <cp:revision>4</cp:revision>
  <dcterms:created xsi:type="dcterms:W3CDTF">2014-04-10T19:16:28Z</dcterms:created>
  <dcterms:modified xsi:type="dcterms:W3CDTF">2023-07-31T19:40:05Z</dcterms:modified>
</cp:coreProperties>
</file>